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80B5E-4BD6-48AB-AA2B-826A073D9704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5BEA04-62E2-4B10-82D1-4E236F899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91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Recommends related products such as E-commerce</a:t>
            </a:r>
          </a:p>
          <a:p>
            <a:pPr lvl="1"/>
            <a:r>
              <a:rPr lang="en-US" dirty="0"/>
              <a:t>Advertisement</a:t>
            </a:r>
          </a:p>
          <a:p>
            <a:pPr lvl="1"/>
            <a:r>
              <a:rPr lang="en-US" dirty="0"/>
              <a:t>Entertainment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BEA04-62E2-4B10-82D1-4E236F8994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35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100k dataset will be used to build the model due to performance reason.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5BEA04-62E2-4B10-82D1-4E236F8994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5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065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14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34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5669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26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0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19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698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51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4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3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74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548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817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58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49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77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28768-FE4E-401B-9893-FC8A51EB2E56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D0104-A2DE-43DB-A3FF-F3DEB387A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75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hyperlink" Target="https://www.comp.nus.edu.sg/~xiangnan/papers/ncf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realpython.com/build-recommendation-engine-collaborative-filtering/" TargetMode="Externa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towardsdatascience.com/introduction-to-recommender-systems-6c66cf15ada" TargetMode="External"/><Relationship Id="rId5" Type="http://schemas.openxmlformats.org/officeDocument/2006/relationships/hyperlink" Target="https://engineering.fb.com/2017/03/29/data-infrastructure/faiss-a-library-for-efficient-similarity-search/" TargetMode="External"/><Relationship Id="rId4" Type="http://schemas.openxmlformats.org/officeDocument/2006/relationships/hyperlink" Target="https://doi.org/10.1145/282787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D24F9-2AAA-440D-A554-323A8192F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17" y="852749"/>
            <a:ext cx="12020365" cy="2376750"/>
          </a:xfrm>
        </p:spPr>
        <p:txBody>
          <a:bodyPr>
            <a:normAutofit/>
          </a:bodyPr>
          <a:lstStyle/>
          <a:p>
            <a:r>
              <a:rPr lang="en-US" sz="4800" dirty="0"/>
              <a:t>Recommendation System with Machine Learning &amp; deep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DB2768-B75A-4705-8BDB-F8914C3B2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28501"/>
            <a:ext cx="9448800" cy="89541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Kam </a:t>
            </a:r>
            <a:r>
              <a:rPr lang="en-US" dirty="0" err="1"/>
              <a:t>Hin</a:t>
            </a:r>
            <a:r>
              <a:rPr lang="en-US" dirty="0"/>
              <a:t> Ho</a:t>
            </a:r>
          </a:p>
          <a:p>
            <a:r>
              <a:rPr lang="en-US" dirty="0"/>
              <a:t>Capstone Project</a:t>
            </a:r>
          </a:p>
          <a:p>
            <a:r>
              <a:rPr lang="en-US" dirty="0"/>
              <a:t>Phrase 1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BC8D95B-F534-4770-8BF6-62D2F7A234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4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61"/>
    </mc:Choice>
    <mc:Fallback xmlns="">
      <p:transition spd="slow" advTm="13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6A60-BDA4-45B5-BFCE-62A856ED3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Goal of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DC460-BF6A-4B8F-BC6E-99C59DB24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077" y="2057401"/>
            <a:ext cx="10451123" cy="4437529"/>
          </a:xfrm>
        </p:spPr>
        <p:txBody>
          <a:bodyPr/>
          <a:lstStyle/>
          <a:p>
            <a:r>
              <a:rPr lang="en-US" dirty="0"/>
              <a:t>Apply the following algorithms to provide movie recommendation</a:t>
            </a:r>
          </a:p>
          <a:p>
            <a:pPr lvl="1"/>
            <a:r>
              <a:rPr lang="en-US" sz="2200" dirty="0"/>
              <a:t>Model Based Collaborative Filtering methods (SVD)</a:t>
            </a:r>
          </a:p>
          <a:p>
            <a:pPr lvl="1"/>
            <a:r>
              <a:rPr lang="en-US" sz="2200" dirty="0"/>
              <a:t>Neural Collaborative filtering methods (NCF)</a:t>
            </a:r>
          </a:p>
          <a:p>
            <a:pPr lvl="1"/>
            <a:r>
              <a:rPr lang="en-US" dirty="0"/>
              <a:t>Facebook AI Similarity Search (</a:t>
            </a:r>
            <a:r>
              <a:rPr lang="en-US" dirty="0" err="1"/>
              <a:t>Faiss</a:t>
            </a:r>
            <a:r>
              <a:rPr lang="en-US" dirty="0"/>
              <a:t>)</a:t>
            </a:r>
          </a:p>
          <a:p>
            <a:r>
              <a:rPr lang="en-US" dirty="0"/>
              <a:t>Compare and interpret results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Performance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9A3DEC44-E8EC-4FE1-AD5D-9032D8FCEB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9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92"/>
    </mc:Choice>
    <mc:Fallback xmlns="">
      <p:transition spd="slow" advTm="24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28653-FB58-4F22-90A0-037DE9458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CCCCC-55EC-457A-92FF-178DE7543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rise of </a:t>
            </a:r>
            <a:r>
              <a:rPr lang="en-US" dirty="0" err="1"/>
              <a:t>Youtube</a:t>
            </a:r>
            <a:r>
              <a:rPr lang="en-US" dirty="0"/>
              <a:t>, Amazon, Netflix, and many other similar web services, recommendation system have taken more and more place in our lives. </a:t>
            </a:r>
          </a:p>
          <a:p>
            <a:endParaRPr lang="en-US" dirty="0"/>
          </a:p>
          <a:p>
            <a:r>
              <a:rPr lang="en-US" dirty="0"/>
              <a:t>Recommendation system are critical  in some industry as it will generate a huge amount of income. If recommendation system predict the right product/services that matches the user preferences, the users tend to spend more money.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C2A206F-C24B-42C2-9ACE-0AF73380E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0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61"/>
    </mc:Choice>
    <mc:Fallback xmlns="">
      <p:transition spd="slow" advTm="4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A501-33C3-4B4A-AFDC-4EFE419A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products - Amazon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FC26F-9DE5-4D68-ABBE-1922163D6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Recommends the related products for the product that user selected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6000F7-78F0-4A87-A28A-A5A130FCC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79" y="2581060"/>
            <a:ext cx="11928021" cy="342900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AD31973-DE02-4B21-8434-3DAF8CE3B1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67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65"/>
    </mc:Choice>
    <mc:Fallback xmlns="">
      <p:transition spd="slow" advTm="37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FDE0-EC69-4BE3-B01C-11692412B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200" y="546238"/>
            <a:ext cx="9271000" cy="1293028"/>
          </a:xfrm>
        </p:spPr>
        <p:txBody>
          <a:bodyPr/>
          <a:lstStyle/>
          <a:p>
            <a:r>
              <a:rPr lang="en-US" b="0" i="0" dirty="0">
                <a:effectLst/>
                <a:latin typeface="charter"/>
              </a:rPr>
              <a:t>Maximizing user experience - Netflix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A082-0A3A-49EF-BB95-83BD76F4F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450"/>
            <a:ext cx="10515600" cy="4351338"/>
          </a:xfrm>
        </p:spPr>
        <p:txBody>
          <a:bodyPr/>
          <a:lstStyle/>
          <a:p>
            <a:r>
              <a:rPr lang="en-US" b="0" i="0" dirty="0">
                <a:effectLst/>
                <a:latin typeface="charter"/>
              </a:rPr>
              <a:t>Maximizing number of hours streamed</a:t>
            </a:r>
          </a:p>
          <a:p>
            <a:r>
              <a:rPr lang="en-US" b="0" i="0" dirty="0">
                <a:effectLst/>
                <a:latin typeface="charter"/>
              </a:rPr>
              <a:t>Personalizing the content recommended</a:t>
            </a:r>
          </a:p>
          <a:p>
            <a:pPr marL="0" indent="0">
              <a:buNone/>
            </a:pPr>
            <a:r>
              <a:rPr lang="en-US" dirty="0">
                <a:latin typeface="charter"/>
                <a:sym typeface="Wingdings" panose="05000000000000000000" pitchFamily="2" charset="2"/>
              </a:rPr>
              <a:t>	 less cancellation rates</a:t>
            </a:r>
          </a:p>
          <a:p>
            <a:pPr marL="0" indent="0">
              <a:buNone/>
            </a:pPr>
            <a:r>
              <a:rPr lang="en-US" dirty="0">
                <a:latin typeface="charter"/>
                <a:sym typeface="Wingdings" panose="05000000000000000000" pitchFamily="2" charset="2"/>
              </a:rPr>
              <a:t>	 Acquisition rate of new users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AAF41-81F1-42C7-89C8-2F9CA696E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200" y="3642669"/>
            <a:ext cx="7672027" cy="32145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F316C-D9F7-4CEB-967F-C938CFB511DA}"/>
              </a:ext>
            </a:extLst>
          </p:cNvPr>
          <p:cNvSpPr txBox="1"/>
          <p:nvPr/>
        </p:nvSpPr>
        <p:spPr>
          <a:xfrm>
            <a:off x="5635869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041171-74D3-410E-B587-C60956DB2139}"/>
              </a:ext>
            </a:extLst>
          </p:cNvPr>
          <p:cNvSpPr txBox="1"/>
          <p:nvPr/>
        </p:nvSpPr>
        <p:spPr>
          <a:xfrm>
            <a:off x="5653454" y="2510135"/>
            <a:ext cx="28312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More Income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93596D0-EE4A-4A7F-A133-5569883FDF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82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56"/>
    </mc:Choice>
    <mc:Fallback xmlns="">
      <p:transition spd="slow" advTm="60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2732-6FC0-4241-B5CA-238F1877E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MovieLens</a:t>
            </a:r>
            <a:r>
              <a:rPr lang="en-US" dirty="0"/>
              <a:t> Data – 25M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B91F-D2F2-4966-8230-437ED3EB0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Provided by </a:t>
            </a:r>
            <a:r>
              <a:rPr lang="en-US" dirty="0" err="1"/>
              <a:t>GroupLens</a:t>
            </a:r>
            <a:r>
              <a:rPr lang="en-US" dirty="0"/>
              <a:t> Research from the </a:t>
            </a:r>
            <a:r>
              <a:rPr lang="en-US" dirty="0" err="1"/>
              <a:t>MovieLens</a:t>
            </a:r>
            <a:r>
              <a:rPr lang="en-US" dirty="0"/>
              <a:t> website.</a:t>
            </a:r>
          </a:p>
          <a:p>
            <a:r>
              <a:rPr lang="en-US" dirty="0"/>
              <a:t>About 25 millions of 5-star rating with over 1 million tag applications across 62423 movies.</a:t>
            </a:r>
          </a:p>
          <a:p>
            <a:r>
              <a:rPr lang="en-US" dirty="0"/>
              <a:t>The rating data is created by around 160,000 users between January 09, 1995 and November 21,2019. </a:t>
            </a:r>
          </a:p>
          <a:p>
            <a:r>
              <a:rPr lang="en-US" dirty="0"/>
              <a:t>The data are contained in the files genome-scores.csv, genome-tags.csv, links.csv, movies.csv, ratings.csv and tags.csv.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E5C2C-50E0-47A4-8184-84F03D4661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125409"/>
            <a:ext cx="5791200" cy="1571625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8FDCB62F-97E1-4071-ABF5-415839205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51"/>
    </mc:Choice>
    <mc:Fallback xmlns="">
      <p:transition spd="slow" advTm="4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D06D1-4E66-40D3-A80D-B3C3D62FF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6534D-ADF5-424B-8A47-618423325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822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After the data preprocessing stage…</a:t>
            </a:r>
          </a:p>
          <a:p>
            <a:r>
              <a:rPr lang="en-US" dirty="0"/>
              <a:t>Model Based Collaborative Filtering</a:t>
            </a:r>
          </a:p>
          <a:p>
            <a:pPr lvl="1"/>
            <a:r>
              <a:rPr lang="en-US" dirty="0"/>
              <a:t>SVD</a:t>
            </a:r>
          </a:p>
          <a:p>
            <a:pPr lvl="1"/>
            <a:r>
              <a:rPr lang="en-US" dirty="0"/>
              <a:t>The singular value decomposition (SVD) factorizes a matrix, into singular vectors and singular values. </a:t>
            </a:r>
          </a:p>
          <a:p>
            <a:r>
              <a:rPr lang="en-US" dirty="0"/>
              <a:t>Neural network-based Collaborative Filtering (</a:t>
            </a:r>
            <a:r>
              <a:rPr lang="en-US" dirty="0">
                <a:hlinkClick r:id="rId4"/>
              </a:rPr>
              <a:t>NCF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NCF is a generalization of Matrix Factorization.</a:t>
            </a:r>
          </a:p>
          <a:p>
            <a:pPr lvl="1"/>
            <a:r>
              <a:rPr lang="en-US" dirty="0"/>
              <a:t>NCF models the user and item interactions in the latent space effectively with a Neural Network.</a:t>
            </a:r>
          </a:p>
          <a:p>
            <a:r>
              <a:rPr lang="en-US" dirty="0"/>
              <a:t>Facebook AI Similarity Search – </a:t>
            </a:r>
            <a:r>
              <a:rPr lang="en-US" dirty="0" err="1"/>
              <a:t>Faiss</a:t>
            </a:r>
            <a:r>
              <a:rPr lang="en-US" dirty="0"/>
              <a:t> (If time allows)</a:t>
            </a:r>
          </a:p>
          <a:p>
            <a:pPr lvl="1"/>
            <a:r>
              <a:rPr lang="en-US" dirty="0" err="1"/>
              <a:t>Faiss</a:t>
            </a:r>
            <a:r>
              <a:rPr lang="en-US" dirty="0"/>
              <a:t> provides several similarity search methods</a:t>
            </a:r>
          </a:p>
          <a:p>
            <a:pPr lvl="1"/>
            <a:r>
              <a:rPr lang="en-US" dirty="0" err="1"/>
              <a:t>Faiss</a:t>
            </a:r>
            <a:r>
              <a:rPr lang="en-US" dirty="0"/>
              <a:t> is optimized for memory usage and speed.</a:t>
            </a:r>
          </a:p>
          <a:p>
            <a:pPr lvl="1"/>
            <a:r>
              <a:rPr lang="en-US" dirty="0" err="1"/>
              <a:t>Faiss</a:t>
            </a:r>
            <a:r>
              <a:rPr lang="en-US" dirty="0"/>
              <a:t> offers a state-of-the-art GPU implementation for the most relevant indexing methods.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79A3ED4-3843-4048-B7B2-4AD3DC9634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6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09"/>
    </mc:Choice>
    <mc:Fallback xmlns="">
      <p:transition spd="slow" advTm="64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75ED-227B-46A0-B416-1F5ACC477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the accuracy and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BB974-D4BB-4F77-AB43-4938A094E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At the end of each algorithm, accuracy and performance will be stored and compared to each other. </a:t>
            </a:r>
          </a:p>
          <a:p>
            <a:r>
              <a:rPr lang="en-US" sz="2400" dirty="0"/>
              <a:t>The hypothesis is that the NCF may have a better accuracy than </a:t>
            </a:r>
            <a:r>
              <a:rPr lang="en-US" sz="2400" dirty="0" err="1"/>
              <a:t>Faiss</a:t>
            </a:r>
            <a:r>
              <a:rPr lang="en-US" sz="2400" dirty="0"/>
              <a:t>/SVD. </a:t>
            </a:r>
          </a:p>
          <a:p>
            <a:r>
              <a:rPr lang="en-US" sz="2400" dirty="0"/>
              <a:t>However, the </a:t>
            </a:r>
            <a:r>
              <a:rPr lang="en-US" sz="2400" dirty="0" err="1"/>
              <a:t>Faiss</a:t>
            </a:r>
            <a:r>
              <a:rPr lang="en-US" sz="2400" dirty="0"/>
              <a:t> may have a better performance than the others.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D6ABC69-9205-4E59-B205-D689812CCA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0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52"/>
    </mc:Choice>
    <mc:Fallback xmlns="">
      <p:transition spd="slow" advTm="34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CBE7A-98B9-48DA-9DA6-477EE1262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3F063-EC96-4178-BD7F-B1EC5CADF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F. Maxwell Harper and Joseph A. </a:t>
            </a:r>
            <a:r>
              <a:rPr lang="en-US" dirty="0" err="1"/>
              <a:t>Konstan</a:t>
            </a:r>
            <a:r>
              <a:rPr lang="en-US" dirty="0"/>
              <a:t>. 2015. The </a:t>
            </a:r>
            <a:r>
              <a:rPr lang="en-US" dirty="0" err="1"/>
              <a:t>MovieLens</a:t>
            </a:r>
            <a:r>
              <a:rPr lang="en-US" dirty="0"/>
              <a:t> Datasets: History and Context. ACM Transactions on Interactive Intelligent Systems (</a:t>
            </a:r>
            <a:r>
              <a:rPr lang="en-US" dirty="0" err="1"/>
              <a:t>TiiS</a:t>
            </a:r>
            <a:r>
              <a:rPr lang="en-US" dirty="0"/>
              <a:t>) 5, 4: 19:1–</a:t>
            </a:r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https://doi.org/10.1145/2827872</a:t>
            </a:r>
            <a:endParaRPr lang="en-US" dirty="0"/>
          </a:p>
          <a:p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https://engineering.fb.com/2017/03/29/data-infrastructure/faiss-a-library-for-efficient-similarity-search/</a:t>
            </a:r>
            <a:endParaRPr lang="en-US" dirty="0"/>
          </a:p>
          <a:p>
            <a:r>
              <a:rPr 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https://towardsdatascience.com/introduction-to-recommender-systems-6c66cf15ada</a:t>
            </a:r>
            <a:endParaRPr lang="en-US" dirty="0"/>
          </a:p>
          <a:p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https://realpython.com/build-recommendation-engine-collaborative-filtering/</a:t>
            </a:r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0FF8627-9566-4A17-BAD7-4525489D06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4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7"/>
    </mc:Choice>
    <mc:Fallback xmlns="">
      <p:transition spd="slow" advTm="3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504</TotalTime>
  <Words>498</Words>
  <Application>Microsoft Office PowerPoint</Application>
  <PresentationFormat>Widescreen</PresentationFormat>
  <Paragraphs>57</Paragraphs>
  <Slides>9</Slides>
  <Notes>2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charter</vt:lpstr>
      <vt:lpstr>Arial</vt:lpstr>
      <vt:lpstr>Calibri</vt:lpstr>
      <vt:lpstr>Century Gothic</vt:lpstr>
      <vt:lpstr>Vapor Trail</vt:lpstr>
      <vt:lpstr>Recommendation System with Machine Learning &amp; deep learning </vt:lpstr>
      <vt:lpstr>Main Goal of this project</vt:lpstr>
      <vt:lpstr>Background</vt:lpstr>
      <vt:lpstr>Related products - Amazon</vt:lpstr>
      <vt:lpstr>Maximizing user experience - Netflix</vt:lpstr>
      <vt:lpstr>MovieLens Data – 25M</vt:lpstr>
      <vt:lpstr>Algorithms</vt:lpstr>
      <vt:lpstr>Comparison of the accuracy and performance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System with Machine Learning</dc:title>
  <dc:creator>Kim Ho</dc:creator>
  <cp:lastModifiedBy>Kim Ho</cp:lastModifiedBy>
  <cp:revision>16</cp:revision>
  <dcterms:created xsi:type="dcterms:W3CDTF">2021-03-07T19:29:20Z</dcterms:created>
  <dcterms:modified xsi:type="dcterms:W3CDTF">2021-05-15T02:59:00Z</dcterms:modified>
</cp:coreProperties>
</file>

<file path=docProps/thumbnail.jpeg>
</file>